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1" r:id="rId6"/>
    <p:sldId id="279" r:id="rId7"/>
    <p:sldId id="281" r:id="rId8"/>
    <p:sldId id="280" r:id="rId9"/>
    <p:sldId id="283" r:id="rId10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Progettazione, morphing, annotazione, collaborazione, Aiutami" id="{B9B51309-D148-4332-87C2-07BE32FBCA3B}">
          <p14:sldIdLst>
            <p14:sldId id="271"/>
            <p14:sldId id="279"/>
            <p14:sldId id="281"/>
            <p14:sldId id="280"/>
            <p14:sldId id="283"/>
          </p14:sldIdLst>
        </p14:section>
        <p14:section name="Altre informazioni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e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17/02/2022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17/02/2022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215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787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93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Modifica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17/02/2022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17/02/2022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55874"/>
              </p:ext>
            </p:extLst>
          </p:nvPr>
        </p:nvGraphicFramePr>
        <p:xfrm>
          <a:off x="1587443" y="645350"/>
          <a:ext cx="9302749" cy="434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2749">
                  <a:extLst>
                    <a:ext uri="{9D8B030D-6E8A-4147-A177-3AD203B41FA5}">
                      <a16:colId xmlns:a16="http://schemas.microsoft.com/office/drawing/2014/main" val="166400401"/>
                    </a:ext>
                  </a:extLst>
                </a:gridCol>
              </a:tblGrid>
              <a:tr h="434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DIPARTIMENTO </a:t>
                      </a:r>
                      <a:r>
                        <a:rPr lang="it-IT" sz="1400" dirty="0">
                          <a:effectLst/>
                        </a:rPr>
                        <a:t>DI PREVENZIONE DELLA ASL ROMA 5 - SERVIZIO IGIENE E SANITA’ PUBBLICA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565883"/>
                  </a:ext>
                </a:extLst>
              </a:tr>
            </a:tbl>
          </a:graphicData>
        </a:graphic>
      </p:graphicFrame>
      <p:pic>
        <p:nvPicPr>
          <p:cNvPr id="7" name="Immagine2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505691" y="5309096"/>
            <a:ext cx="1454842" cy="78507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39465" y="6094169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GRUPPO SPS</a:t>
            </a:r>
            <a:endParaRPr lang="it-IT" b="1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063" y="1978429"/>
            <a:ext cx="3693399" cy="25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220" y="2180890"/>
            <a:ext cx="4354301" cy="2742033"/>
          </a:xfrm>
          <a:prstGeom prst="rect">
            <a:avLst/>
          </a:prstGeom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2683183" y="398656"/>
            <a:ext cx="6877119" cy="640080"/>
          </a:xfrm>
        </p:spPr>
        <p:txBody>
          <a:bodyPr rtlCol="0">
            <a:noAutofit/>
          </a:bodyPr>
          <a:lstStyle/>
          <a:p>
            <a:pPr algn="ctr" rtl="0"/>
            <a:r>
              <a:rPr lang="it-IT" sz="3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MUOVINSIEME</a:t>
            </a:r>
            <a:endParaRPr lang="it-IT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541610" y="1524708"/>
            <a:ext cx="5817626" cy="3871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IT" sz="6400" dirty="0" smtClean="0"/>
              <a:t>è </a:t>
            </a:r>
            <a:r>
              <a:rPr lang="it-IT" sz="6400" dirty="0"/>
              <a:t>un progetto finanziato dal CCM (Centro nazionale per la prevenzione e il </a:t>
            </a:r>
            <a:r>
              <a:rPr lang="it-IT" sz="6400" dirty="0" smtClean="0"/>
              <a:t>controllo </a:t>
            </a:r>
            <a:r>
              <a:rPr lang="it-IT" sz="6400" dirty="0"/>
              <a:t>delle malattie) della durata di 24 mesi (novembre 2019 - novembre 2021) che, a </a:t>
            </a:r>
            <a:r>
              <a:rPr lang="it-IT" sz="6400" dirty="0" smtClean="0"/>
              <a:t>causa </a:t>
            </a:r>
            <a:r>
              <a:rPr lang="it-IT" sz="6400" dirty="0"/>
              <a:t>della pandemia di Covid-19 è stato prorogato fino a dicembre 2022</a:t>
            </a:r>
            <a:r>
              <a:rPr lang="it-IT" sz="6400" dirty="0" smtClean="0"/>
              <a:t>.</a:t>
            </a:r>
          </a:p>
          <a:p>
            <a:pPr marL="0" indent="0">
              <a:buNone/>
            </a:pPr>
            <a:endParaRPr lang="it-IT" sz="6400" b="1" dirty="0" smtClean="0"/>
          </a:p>
          <a:p>
            <a:r>
              <a:rPr lang="it-IT" sz="6400" b="1" dirty="0"/>
              <a:t>Un miglio al giorno intorno </a:t>
            </a:r>
            <a:r>
              <a:rPr lang="it-IT" sz="6400" b="1" dirty="0" smtClean="0"/>
              <a:t>alla scuola </a:t>
            </a:r>
            <a:r>
              <a:rPr lang="it-IT" sz="6400" dirty="0" smtClean="0"/>
              <a:t>propone </a:t>
            </a:r>
            <a:r>
              <a:rPr lang="it-IT" sz="6400" dirty="0"/>
              <a:t>agli insegnanti, senza rinunciare alla qualità </a:t>
            </a:r>
            <a:r>
              <a:rPr lang="it-IT" sz="6400" dirty="0" smtClean="0"/>
              <a:t>della </a:t>
            </a:r>
            <a:r>
              <a:rPr lang="it-IT" sz="6400" dirty="0"/>
              <a:t>didattica svolta in classe, un </a:t>
            </a:r>
            <a:r>
              <a:rPr lang="it-IT" sz="6400" dirty="0" smtClean="0"/>
              <a:t>intervento </a:t>
            </a:r>
            <a:r>
              <a:rPr lang="it-IT" sz="6400" dirty="0"/>
              <a:t>per ridurre la sedentarietà degli alunni </a:t>
            </a:r>
            <a:r>
              <a:rPr lang="it-IT" sz="6400" dirty="0" smtClean="0"/>
              <a:t>durante </a:t>
            </a:r>
            <a:r>
              <a:rPr lang="it-IT" sz="6400" dirty="0"/>
              <a:t>le ore di </a:t>
            </a:r>
            <a:r>
              <a:rPr lang="it-IT" sz="6400" dirty="0" smtClean="0"/>
              <a:t>lezione: </a:t>
            </a:r>
            <a:r>
              <a:rPr lang="it-IT" sz="6400" dirty="0"/>
              <a:t>camminare, dalle 3 alle 5 volte a settimana, per circa un miglio (1.600 </a:t>
            </a:r>
            <a:r>
              <a:rPr lang="it-IT" sz="6400" dirty="0" smtClean="0"/>
              <a:t>metri</a:t>
            </a:r>
            <a:r>
              <a:rPr lang="it-IT" sz="6400" dirty="0"/>
              <a:t>) o 20’, in prossimità della scuola, svolgendo anche attività educative e didattiche.</a:t>
            </a:r>
          </a:p>
          <a:p>
            <a:endParaRPr lang="it-IT" dirty="0"/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 chi è rivolto:</a:t>
            </a:r>
            <a:endParaRPr lang="it-IT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8" name="Gruppo 17" descr="Piccolo cerchio con il numero 1 all'interno che indica il passaggio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Ovale 18" descr="Piccolo cerchi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/>
            </a:p>
          </p:txBody>
        </p:sp>
        <p:sp>
          <p:nvSpPr>
            <p:cNvPr id="20" name="Casella di testo 19" descr="Numero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Segnaposto contenuto 17"/>
          <p:cNvSpPr txBox="1">
            <a:spLocks/>
          </p:cNvSpPr>
          <p:nvPr/>
        </p:nvSpPr>
        <p:spPr>
          <a:xfrm>
            <a:off x="1056513" y="1958189"/>
            <a:ext cx="4585731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3" name="Gruppo 32" descr="Piccolo cerchio con il numero 2 all'interno che indica il passaggio 2"/>
          <p:cNvGrpSpPr/>
          <p:nvPr/>
        </p:nvGrpSpPr>
        <p:grpSpPr bwMode="blackWhite">
          <a:xfrm>
            <a:off x="531552" y="2804257"/>
            <a:ext cx="558179" cy="409838"/>
            <a:chOff x="6953426" y="711274"/>
            <a:chExt cx="558179" cy="409838"/>
          </a:xfrm>
        </p:grpSpPr>
        <p:sp>
          <p:nvSpPr>
            <p:cNvPr id="34" name="Ovale 33" descr="Piccolo cerchi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/>
            </a:p>
          </p:txBody>
        </p:sp>
        <p:sp>
          <p:nvSpPr>
            <p:cNvPr id="35" name="Casella di testo 34" descr="Numero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36" name="Segnaposto contenuto 17"/>
          <p:cNvSpPr txBox="1">
            <a:spLocks/>
          </p:cNvSpPr>
          <p:nvPr/>
        </p:nvSpPr>
        <p:spPr>
          <a:xfrm>
            <a:off x="1056512" y="2844450"/>
            <a:ext cx="8852259" cy="106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</a:rPr>
              <a:t>Aziende Sanitarie che accompagnano le scuole nella realizzazione del progetto attraverso un ruolo di facilitatore</a:t>
            </a:r>
            <a:r>
              <a:rPr lang="it-IT" dirty="0"/>
              <a:t>.</a:t>
            </a:r>
          </a:p>
        </p:txBody>
      </p:sp>
      <p:grpSp>
        <p:nvGrpSpPr>
          <p:cNvPr id="22" name="Gruppo 21" descr="Piccolo cerchio con il numero 3 all'interno che indica il passaggio 3"/>
          <p:cNvGrpSpPr/>
          <p:nvPr/>
        </p:nvGrpSpPr>
        <p:grpSpPr bwMode="blackWhite">
          <a:xfrm>
            <a:off x="531552" y="4208299"/>
            <a:ext cx="558179" cy="409838"/>
            <a:chOff x="6953426" y="711274"/>
            <a:chExt cx="558179" cy="409838"/>
          </a:xfrm>
        </p:grpSpPr>
        <p:sp>
          <p:nvSpPr>
            <p:cNvPr id="24" name="Ovale 23" descr="Piccolo cerchi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/>
            </a:p>
          </p:txBody>
        </p:sp>
        <p:sp>
          <p:nvSpPr>
            <p:cNvPr id="30" name="CasellaDiTesto 29" descr="Numero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32" name="Segnaposto contenuto 17"/>
          <p:cNvSpPr txBox="1">
            <a:spLocks/>
          </p:cNvSpPr>
          <p:nvPr/>
        </p:nvSpPr>
        <p:spPr>
          <a:xfrm>
            <a:off x="1056513" y="4236460"/>
            <a:ext cx="4504252" cy="76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7" name="Gruppo 36" descr="Piccolo cerchio con il numero 4 all'interno che indica il passaggio 4"/>
          <p:cNvGrpSpPr/>
          <p:nvPr/>
        </p:nvGrpSpPr>
        <p:grpSpPr bwMode="blackWhite">
          <a:xfrm>
            <a:off x="531552" y="5137379"/>
            <a:ext cx="558179" cy="409838"/>
            <a:chOff x="6953426" y="711274"/>
            <a:chExt cx="558179" cy="409838"/>
          </a:xfrm>
        </p:grpSpPr>
        <p:sp>
          <p:nvSpPr>
            <p:cNvPr id="38" name="Ovale 37" descr="Piccolo cerchi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/>
            </a:p>
          </p:txBody>
        </p:sp>
        <p:sp>
          <p:nvSpPr>
            <p:cNvPr id="39" name="Casella di testo 38" descr="Numero 4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40" name="Segnaposto contenuto 17"/>
          <p:cNvSpPr txBox="1">
            <a:spLocks/>
          </p:cNvSpPr>
          <p:nvPr/>
        </p:nvSpPr>
        <p:spPr>
          <a:xfrm>
            <a:off x="1056513" y="5177572"/>
            <a:ext cx="4504252" cy="563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13033" y="1882525"/>
            <a:ext cx="918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Scuole primarie che interrompono la lezione in aula per proseguire la didattica all’aperto.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84676" y="4098615"/>
            <a:ext cx="9430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Enti locali che devono essere coinvolti nella scelta dei percorsi e, se necessario, nella loro </a:t>
            </a:r>
          </a:p>
          <a:p>
            <a:r>
              <a:rPr lang="it-IT" dirty="0"/>
              <a:t>messa in sicurezza consentendo la sostenibilità e la continuità delle </a:t>
            </a:r>
            <a:r>
              <a:rPr lang="it-IT" dirty="0" smtClean="0"/>
              <a:t>attività.</a:t>
            </a:r>
            <a:endParaRPr lang="it-IT" dirty="0"/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17894" y="4997676"/>
            <a:ext cx="9559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Associazioni e famiglie che possono essere coinvolte come accompagnatori e moltiplicatori </a:t>
            </a:r>
          </a:p>
          <a:p>
            <a:r>
              <a:rPr lang="it-IT" dirty="0"/>
              <a:t>degli effetti positivi della didattica all’aperto.</a:t>
            </a:r>
          </a:p>
          <a:p>
            <a:endParaRPr lang="it-IT" dirty="0"/>
          </a:p>
        </p:txBody>
      </p:sp>
      <p:pic>
        <p:nvPicPr>
          <p:cNvPr id="26" name="Immagin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Perché realizzarlo:</a:t>
            </a:r>
            <a:endParaRPr lang="it-IT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0" y="1431010"/>
            <a:ext cx="9516790" cy="4790886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it-IT" dirty="0"/>
          </a:p>
          <a:p>
            <a:r>
              <a:rPr lang="it-IT" dirty="0" smtClean="0"/>
              <a:t>- </a:t>
            </a:r>
            <a:r>
              <a:rPr lang="it-IT" b="1" dirty="0" smtClean="0"/>
              <a:t>sviluppa la </a:t>
            </a:r>
            <a:r>
              <a:rPr lang="it-IT" b="1" dirty="0"/>
              <a:t>collaborazione tra Sanità e altri Settori </a:t>
            </a:r>
            <a:r>
              <a:rPr lang="it-IT" dirty="0"/>
              <a:t>- Istruzione, Pianificazione </a:t>
            </a:r>
            <a:r>
              <a:rPr lang="it-IT" dirty="0" smtClean="0"/>
              <a:t>urbanistica</a:t>
            </a:r>
            <a:r>
              <a:rPr lang="it-IT" dirty="0"/>
              <a:t>, Ambiente - con i rispettivi ruoli, per generare opportunità per tutti di essere </a:t>
            </a:r>
            <a:r>
              <a:rPr lang="it-IT" dirty="0" smtClean="0"/>
              <a:t>attivi;</a:t>
            </a:r>
            <a:endParaRPr lang="it-IT" dirty="0"/>
          </a:p>
          <a:p>
            <a:r>
              <a:rPr lang="it-IT" dirty="0" smtClean="0"/>
              <a:t>- trae ispirazione da </a:t>
            </a:r>
            <a:r>
              <a:rPr lang="it-IT" dirty="0"/>
              <a:t>due progetti </a:t>
            </a:r>
            <a:r>
              <a:rPr lang="it-IT" dirty="0" smtClean="0"/>
              <a:t>internazionali </a:t>
            </a:r>
            <a:r>
              <a:rPr lang="it-IT" dirty="0"/>
              <a:t>di comprovata efficacia: l’Active School </a:t>
            </a:r>
            <a:r>
              <a:rPr lang="it-IT" dirty="0" err="1"/>
              <a:t>Flag</a:t>
            </a:r>
            <a:r>
              <a:rPr lang="it-IT" dirty="0"/>
              <a:t> </a:t>
            </a:r>
            <a:r>
              <a:rPr lang="it-IT" dirty="0" smtClean="0"/>
              <a:t>irlandese </a:t>
            </a:r>
            <a:r>
              <a:rPr lang="it-IT" dirty="0"/>
              <a:t>e il Daily </a:t>
            </a:r>
            <a:r>
              <a:rPr lang="it-IT" dirty="0" err="1"/>
              <a:t>Mile</a:t>
            </a:r>
            <a:r>
              <a:rPr lang="it-IT" dirty="0"/>
              <a:t> </a:t>
            </a:r>
            <a:r>
              <a:rPr lang="it-IT" dirty="0" smtClean="0"/>
              <a:t>scozzese;</a:t>
            </a:r>
            <a:endParaRPr lang="it-IT" dirty="0"/>
          </a:p>
          <a:p>
            <a:r>
              <a:rPr lang="it-IT" dirty="0" smtClean="0"/>
              <a:t>- Permette di </a:t>
            </a:r>
            <a:r>
              <a:rPr lang="it-IT" b="1" dirty="0"/>
              <a:t>valorizzare i legami tra scuola e territorio </a:t>
            </a:r>
            <a:r>
              <a:rPr lang="it-IT" dirty="0"/>
              <a:t>e di </a:t>
            </a:r>
            <a:r>
              <a:rPr lang="it-IT" b="1" dirty="0"/>
              <a:t>svolgere l’attività </a:t>
            </a:r>
            <a:r>
              <a:rPr lang="it-IT" b="1" dirty="0" smtClean="0"/>
              <a:t>didattica </a:t>
            </a:r>
            <a:r>
              <a:rPr lang="it-IT" b="1" dirty="0"/>
              <a:t>all’aperto per </a:t>
            </a:r>
            <a:r>
              <a:rPr lang="it-IT" b="1" dirty="0" smtClean="0"/>
              <a:t>esplorare;</a:t>
            </a:r>
            <a:endParaRPr lang="it-IT" b="1" dirty="0"/>
          </a:p>
          <a:p>
            <a:r>
              <a:rPr lang="it-IT" dirty="0" smtClean="0"/>
              <a:t>- </a:t>
            </a:r>
            <a:r>
              <a:rPr lang="it-IT" b="1" dirty="0" smtClean="0"/>
              <a:t>apprendere </a:t>
            </a:r>
            <a:r>
              <a:rPr lang="it-IT" dirty="0"/>
              <a:t>in un ambiente giocoso, favorendo inoltre </a:t>
            </a:r>
            <a:r>
              <a:rPr lang="it-IT" dirty="0" smtClean="0"/>
              <a:t>la </a:t>
            </a:r>
            <a:r>
              <a:rPr lang="it-IT" b="1" dirty="0" smtClean="0"/>
              <a:t>riduzione </a:t>
            </a:r>
            <a:r>
              <a:rPr lang="it-IT" b="1" dirty="0"/>
              <a:t>di stati d’animo ansiosi</a:t>
            </a:r>
            <a:r>
              <a:rPr lang="it-IT" dirty="0"/>
              <a:t>, in questo particolare momento di emergenza sanitaria, </a:t>
            </a:r>
            <a:r>
              <a:rPr lang="it-IT" dirty="0" smtClean="0"/>
              <a:t>per </a:t>
            </a:r>
            <a:r>
              <a:rPr lang="it-IT" b="1" dirty="0"/>
              <a:t>tornare a stare bene a scuola</a:t>
            </a:r>
            <a:r>
              <a:rPr lang="it-IT" dirty="0"/>
              <a:t>.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it-IT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Obiettivi:</a:t>
            </a:r>
            <a:endParaRPr lang="it-IT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" name="Segnaposto contenuto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it-IT" dirty="0"/>
          </a:p>
        </p:txBody>
      </p:sp>
      <p:sp>
        <p:nvSpPr>
          <p:cNvPr id="16" name="Segnaposto contenuto 17"/>
          <p:cNvSpPr txBox="1">
            <a:spLocks/>
          </p:cNvSpPr>
          <p:nvPr/>
        </p:nvSpPr>
        <p:spPr>
          <a:xfrm>
            <a:off x="628961" y="1660175"/>
            <a:ext cx="3358809" cy="91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it-IT" sz="1800" dirty="0" smtClean="0">
                <a:solidFill>
                  <a:schemeClr val="tx1"/>
                </a:solidFill>
              </a:rPr>
              <a:t>- Contrastare </a:t>
            </a:r>
            <a:r>
              <a:rPr lang="it-IT" sz="1800" dirty="0">
                <a:solidFill>
                  <a:schemeClr val="tx1"/>
                </a:solidFill>
              </a:rPr>
              <a:t>la </a:t>
            </a:r>
            <a:r>
              <a:rPr lang="it-IT" sz="1800" dirty="0" smtClean="0">
                <a:solidFill>
                  <a:schemeClr val="tx1"/>
                </a:solidFill>
              </a:rPr>
              <a:t>sedentarietà;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25" name="Segnaposto contenuto 17"/>
          <p:cNvSpPr txBox="1">
            <a:spLocks/>
          </p:cNvSpPr>
          <p:nvPr/>
        </p:nvSpPr>
        <p:spPr>
          <a:xfrm>
            <a:off x="1066038" y="2936927"/>
            <a:ext cx="2897511" cy="145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Segnaposto contenuto 17"/>
          <p:cNvSpPr txBox="1">
            <a:spLocks/>
          </p:cNvSpPr>
          <p:nvPr/>
        </p:nvSpPr>
        <p:spPr>
          <a:xfrm>
            <a:off x="1076799" y="4360521"/>
            <a:ext cx="2760280" cy="1110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Segnaposto contenuto 17"/>
          <p:cNvSpPr txBox="1">
            <a:spLocks/>
          </p:cNvSpPr>
          <p:nvPr/>
        </p:nvSpPr>
        <p:spPr>
          <a:xfrm>
            <a:off x="628961" y="5832234"/>
            <a:ext cx="3795887" cy="69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it-IT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428453" y="4193446"/>
            <a:ext cx="79397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</a:rPr>
              <a:t>In linea con gli interventi considerati efficaci, </a:t>
            </a:r>
          </a:p>
          <a:p>
            <a:r>
              <a:rPr lang="it-IT" dirty="0">
                <a:latin typeface="Arial" panose="020B0604020202020204" pitchFamily="34" charset="0"/>
              </a:rPr>
              <a:t>e raccomandati, coniuga la pratica </a:t>
            </a:r>
            <a:r>
              <a:rPr lang="it-IT" dirty="0" smtClean="0">
                <a:latin typeface="Arial" panose="020B0604020202020204" pitchFamily="34" charset="0"/>
              </a:rPr>
              <a:t>dell’attività </a:t>
            </a:r>
            <a:r>
              <a:rPr lang="it-IT" dirty="0">
                <a:latin typeface="Arial" panose="020B0604020202020204" pitchFamily="34" charset="0"/>
              </a:rPr>
              <a:t>fisica (il camminare) con la possibilità </a:t>
            </a:r>
            <a:r>
              <a:rPr lang="it-IT" dirty="0" smtClean="0">
                <a:latin typeface="Arial" panose="020B0604020202020204" pitchFamily="34" charset="0"/>
              </a:rPr>
              <a:t>di </a:t>
            </a:r>
            <a:r>
              <a:rPr lang="it-IT" dirty="0">
                <a:latin typeface="Arial" panose="020B0604020202020204" pitchFamily="34" charset="0"/>
              </a:rPr>
              <a:t>apprendere in un luogo altro dalla classe </a:t>
            </a:r>
          </a:p>
          <a:p>
            <a:r>
              <a:rPr lang="it-IT" dirty="0">
                <a:latin typeface="Arial" panose="020B0604020202020204" pitchFamily="34" charset="0"/>
              </a:rPr>
              <a:t>(didattica all’aperto), favorendo e </a:t>
            </a:r>
            <a:r>
              <a:rPr lang="it-IT" dirty="0" smtClean="0">
                <a:latin typeface="Arial" panose="020B0604020202020204" pitchFamily="34" charset="0"/>
              </a:rPr>
              <a:t>valorizzando </a:t>
            </a:r>
            <a:r>
              <a:rPr lang="it-IT" dirty="0">
                <a:latin typeface="Arial" panose="020B0604020202020204" pitchFamily="34" charset="0"/>
              </a:rPr>
              <a:t>anche gli aspetti di socializzazione e </a:t>
            </a:r>
            <a:r>
              <a:rPr lang="it-IT" dirty="0" smtClean="0">
                <a:latin typeface="Arial" panose="020B0604020202020204" pitchFamily="34" charset="0"/>
              </a:rPr>
              <a:t>relazionali-</a:t>
            </a:r>
            <a:endParaRPr lang="it-IT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74884" y="2147527"/>
            <a:ext cx="7656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</a:rPr>
              <a:t>- Promuovere </a:t>
            </a:r>
            <a:r>
              <a:rPr lang="it-IT" dirty="0">
                <a:latin typeface="Arial" panose="020B0604020202020204" pitchFamily="34" charset="0"/>
              </a:rPr>
              <a:t>il </a:t>
            </a:r>
            <a:r>
              <a:rPr lang="it-IT" dirty="0" smtClean="0">
                <a:latin typeface="Arial" panose="020B0604020202020204" pitchFamily="34" charset="0"/>
              </a:rPr>
              <a:t>benessere </a:t>
            </a:r>
            <a:r>
              <a:rPr lang="it-IT" dirty="0">
                <a:latin typeface="Arial" panose="020B0604020202020204" pitchFamily="34" charset="0"/>
              </a:rPr>
              <a:t>a </a:t>
            </a:r>
            <a:r>
              <a:rPr lang="it-IT" dirty="0" smtClean="0">
                <a:latin typeface="Arial" panose="020B0604020202020204" pitchFamily="34" charset="0"/>
              </a:rPr>
              <a:t>scuola;</a:t>
            </a:r>
            <a:endParaRPr lang="it-IT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28961" y="2794379"/>
            <a:ext cx="4253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- Allenare </a:t>
            </a:r>
            <a:r>
              <a:rPr lang="it-IT" dirty="0"/>
              <a:t>il fisico e ossigenare la mente.</a:t>
            </a:r>
          </a:p>
        </p:txBody>
      </p:sp>
      <p:pic>
        <p:nvPicPr>
          <p:cNvPr id="32" name="Immagin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269" y="1636975"/>
            <a:ext cx="3282489" cy="171817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3" y="3807215"/>
            <a:ext cx="2084028" cy="156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5593" y="5078245"/>
            <a:ext cx="8395023" cy="640080"/>
          </a:xfrm>
        </p:spPr>
        <p:txBody>
          <a:bodyPr>
            <a:noAutofit/>
          </a:bodyPr>
          <a:lstStyle/>
          <a:p>
            <a:r>
              <a:rPr lang="it-IT" sz="3200" i="1" dirty="0" smtClean="0"/>
              <a:t>-È </a:t>
            </a:r>
            <a:r>
              <a:rPr lang="it-IT" sz="3200" i="1" dirty="0"/>
              <a:t>un Progetto dalle scuole </a:t>
            </a:r>
            <a:r>
              <a:rPr lang="it-IT" sz="3200" i="1" dirty="0" smtClean="0"/>
              <a:t>alla comunità;</a:t>
            </a:r>
            <a:r>
              <a:rPr lang="it-IT" sz="3200" i="1" dirty="0"/>
              <a:t/>
            </a:r>
            <a:br>
              <a:rPr lang="it-IT" sz="3200" i="1" dirty="0"/>
            </a:br>
            <a:r>
              <a:rPr lang="it-IT" sz="3200" i="1" dirty="0" smtClean="0"/>
              <a:t>-Educa </a:t>
            </a:r>
            <a:r>
              <a:rPr lang="it-IT" sz="3200" i="1" dirty="0"/>
              <a:t>al </a:t>
            </a:r>
            <a:r>
              <a:rPr lang="it-IT" sz="3200" i="1" dirty="0" smtClean="0"/>
              <a:t>movimento;</a:t>
            </a:r>
            <a:r>
              <a:rPr lang="it-IT" sz="3200" i="1" dirty="0"/>
              <a:t/>
            </a:r>
            <a:br>
              <a:rPr lang="it-IT" sz="3200" i="1" dirty="0"/>
            </a:br>
            <a:r>
              <a:rPr lang="it-IT" sz="3200" i="1" dirty="0" smtClean="0"/>
              <a:t>-Propone </a:t>
            </a:r>
            <a:r>
              <a:rPr lang="it-IT" sz="3200" i="1" dirty="0"/>
              <a:t>didattica all’aperto e </a:t>
            </a:r>
            <a:r>
              <a:rPr lang="it-IT" sz="3200" i="1" dirty="0" smtClean="0"/>
              <a:t>inclusione;</a:t>
            </a:r>
            <a:r>
              <a:rPr lang="it-IT" sz="3200" i="1" dirty="0"/>
              <a:t/>
            </a:r>
            <a:br>
              <a:rPr lang="it-IT" sz="3200" i="1" dirty="0"/>
            </a:br>
            <a:r>
              <a:rPr lang="it-IT" sz="3200" i="1" dirty="0" smtClean="0"/>
              <a:t>-Si </a:t>
            </a:r>
            <a:r>
              <a:rPr lang="it-IT" sz="3200" i="1" dirty="0"/>
              <a:t>basa sul lavoro di </a:t>
            </a:r>
            <a:r>
              <a:rPr lang="it-IT" sz="3200" i="1" dirty="0" smtClean="0"/>
              <a:t>rete;</a:t>
            </a:r>
            <a:r>
              <a:rPr lang="it-IT" sz="3200" i="1" dirty="0"/>
              <a:t/>
            </a:r>
            <a:br>
              <a:rPr lang="it-IT" sz="3200" i="1" dirty="0"/>
            </a:br>
            <a:r>
              <a:rPr lang="it-IT" sz="3200" i="1" dirty="0" smtClean="0"/>
              <a:t>-Attribuisce </a:t>
            </a:r>
            <a:r>
              <a:rPr lang="it-IT" sz="3200" i="1" dirty="0"/>
              <a:t>all’ASL un ruolo di facilitatore e </a:t>
            </a:r>
            <a:r>
              <a:rPr lang="it-IT" sz="3200" i="1" dirty="0" smtClean="0"/>
              <a:t>mediatore.</a:t>
            </a:r>
            <a:r>
              <a:rPr lang="it-IT" sz="3200" i="1" dirty="0"/>
              <a:t/>
            </a:r>
            <a:br>
              <a:rPr lang="it-IT" sz="3200" i="1" dirty="0"/>
            </a:br>
            <a:endParaRPr lang="it-IT" sz="3200" i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156364" y="773084"/>
            <a:ext cx="3215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MUOVINSIEME </a:t>
            </a:r>
            <a:endParaRPr lang="it-IT" sz="32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pic>
        <p:nvPicPr>
          <p:cNvPr id="5" name="Immagine2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110884" y="1357859"/>
            <a:ext cx="1454842" cy="78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51645"/>
      </p:ext>
    </p:extLst>
  </p:cSld>
  <p:clrMapOvr>
    <a:masterClrMapping/>
  </p:clrMapOvr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16c05727-aa75-4e4a-9b5f-8a80a1165891"/>
    <ds:schemaRef ds:uri="http://purl.org/dc/dcmitype/"/>
    <ds:schemaRef ds:uri="http://www.w3.org/XML/1998/namespace"/>
    <ds:schemaRef ds:uri="http://purl.org/dc/terms/"/>
    <ds:schemaRef ds:uri="http://purl.org/dc/elements/1.1/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Modello di benvenuto in PowerPoint</Template>
  <TotalTime>0</TotalTime>
  <Words>441</Words>
  <Application>Microsoft Office PowerPoint</Application>
  <PresentationFormat>Widescreen</PresentationFormat>
  <Paragraphs>38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Segoe UI Semibold</vt:lpstr>
      <vt:lpstr>DocBenvenuto</vt:lpstr>
      <vt:lpstr>Presentazione standard di PowerPoint</vt:lpstr>
      <vt:lpstr>MUOVINSIEME</vt:lpstr>
      <vt:lpstr>A chi è rivolto:</vt:lpstr>
      <vt:lpstr>Perché realizzarlo:</vt:lpstr>
      <vt:lpstr>Obiettivi:</vt:lpstr>
      <vt:lpstr>-È un Progetto dalle scuole alla comunità; -Educa al movimento; -Propone didattica all’aperto e inclusione; -Si basa sul lavoro di rete; -Attribuisce all’ASL un ruolo di facilitatore e mediatore.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2021-10-28T07:00:05Z</dcterms:created>
  <dcterms:modified xsi:type="dcterms:W3CDTF">2022-02-17T14:22:13Z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